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56" r:id="rId1"/>
  </p:sldMasterIdLst>
  <p:notesMasterIdLst>
    <p:notesMasterId r:id="rId33"/>
  </p:notesMasterIdLst>
  <p:sldIdLst>
    <p:sldId id="256" r:id="rId2"/>
    <p:sldId id="320" r:id="rId3"/>
    <p:sldId id="294" r:id="rId4"/>
    <p:sldId id="305" r:id="rId5"/>
    <p:sldId id="345" r:id="rId6"/>
    <p:sldId id="346" r:id="rId7"/>
    <p:sldId id="329" r:id="rId8"/>
    <p:sldId id="337" r:id="rId9"/>
    <p:sldId id="338" r:id="rId10"/>
    <p:sldId id="331" r:id="rId11"/>
    <p:sldId id="330" r:id="rId12"/>
    <p:sldId id="336" r:id="rId13"/>
    <p:sldId id="351" r:id="rId14"/>
    <p:sldId id="341" r:id="rId15"/>
    <p:sldId id="349" r:id="rId16"/>
    <p:sldId id="350" r:id="rId17"/>
    <p:sldId id="325" r:id="rId18"/>
    <p:sldId id="348" r:id="rId19"/>
    <p:sldId id="271" r:id="rId20"/>
    <p:sldId id="261" r:id="rId21"/>
    <p:sldId id="279" r:id="rId22"/>
    <p:sldId id="260" r:id="rId23"/>
    <p:sldId id="313" r:id="rId24"/>
    <p:sldId id="322" r:id="rId25"/>
    <p:sldId id="323" r:id="rId26"/>
    <p:sldId id="326" r:id="rId27"/>
    <p:sldId id="339" r:id="rId28"/>
    <p:sldId id="352" r:id="rId29"/>
    <p:sldId id="353" r:id="rId30"/>
    <p:sldId id="354" r:id="rId31"/>
    <p:sldId id="35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4" autoAdjust="0"/>
    <p:restoredTop sz="84348" autoAdjust="0"/>
  </p:normalViewPr>
  <p:slideViewPr>
    <p:cSldViewPr>
      <p:cViewPr>
        <p:scale>
          <a:sx n="83" d="100"/>
          <a:sy n="83" d="100"/>
        </p:scale>
        <p:origin x="-11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esktop\Senior%20Econ%2004-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esktop\Senior%20Econ%2004-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esktop\Senior%20Econ%2004-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Capital Cost Sensitivity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Sheet1!$E$51:$E$59</c:f>
              <c:numCache>
                <c:formatCode>0%</c:formatCode>
                <c:ptCount val="9"/>
                <c:pt idx="0">
                  <c:v>8.7238288279495493E-2</c:v>
                </c:pt>
                <c:pt idx="1">
                  <c:v>6.8466689897023494E-2</c:v>
                </c:pt>
                <c:pt idx="2">
                  <c:v>5.7022590364616439E-2</c:v>
                </c:pt>
                <c:pt idx="3">
                  <c:v>4.9138674667461267E-2</c:v>
                </c:pt>
                <c:pt idx="4">
                  <c:v>4.2316621544319845E-2</c:v>
                </c:pt>
                <c:pt idx="5">
                  <c:v>3.8791111261782342E-2</c:v>
                </c:pt>
                <c:pt idx="6">
                  <c:v>3.5171831433620925E-2</c:v>
                </c:pt>
                <c:pt idx="7">
                  <c:v>3.2198349331199458E-2</c:v>
                </c:pt>
                <c:pt idx="8">
                  <c:v>2.9706832549508379E-2</c:v>
                </c:pt>
              </c:numCache>
            </c:numRef>
          </c:xVal>
          <c:yVal>
            <c:numRef>
              <c:f>Sheet1!$D$51:$D$59</c:f>
              <c:numCache>
                <c:formatCode>General</c:formatCode>
                <c:ptCount val="9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62</c:v>
                </c:pt>
                <c:pt idx="5">
                  <c:v>70</c:v>
                </c:pt>
                <c:pt idx="6">
                  <c:v>80</c:v>
                </c:pt>
                <c:pt idx="7">
                  <c:v>90</c:v>
                </c:pt>
                <c:pt idx="8">
                  <c:v>100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954176"/>
        <c:axId val="87986944"/>
      </c:scatterChart>
      <c:valAx>
        <c:axId val="87954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</a:t>
                </a:r>
              </a:p>
            </c:rich>
          </c:tx>
          <c:layout/>
          <c:overlay val="0"/>
        </c:title>
        <c:numFmt formatCode="0%" sourceLinked="1"/>
        <c:majorTickMark val="none"/>
        <c:minorTickMark val="none"/>
        <c:tickLblPos val="nextTo"/>
        <c:crossAx val="87986944"/>
        <c:crosses val="autoZero"/>
        <c:crossBetween val="midCat"/>
      </c:valAx>
      <c:valAx>
        <c:axId val="87986944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Capital Cost (MM$)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79541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Syngas Price Sensitivity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Sheet1!$E$61:$E$70</c:f>
              <c:numCache>
                <c:formatCode>0%</c:formatCode>
                <c:ptCount val="10"/>
                <c:pt idx="0">
                  <c:v>9.6544613739501503E-2</c:v>
                </c:pt>
                <c:pt idx="1">
                  <c:v>8.449927491854678E-2</c:v>
                </c:pt>
                <c:pt idx="2">
                  <c:v>7.1934310764202716E-2</c:v>
                </c:pt>
                <c:pt idx="3">
                  <c:v>5.8674059667816678E-2</c:v>
                </c:pt>
                <c:pt idx="4">
                  <c:v>4.4459539890528442E-2</c:v>
                </c:pt>
                <c:pt idx="5">
                  <c:v>2.8886609059614602E-2</c:v>
                </c:pt>
                <c:pt idx="6">
                  <c:v>1.1272447870484268E-2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xVal>
          <c:yVal>
            <c:numRef>
              <c:f>Sheet1!$F$61:$F$70</c:f>
              <c:numCache>
                <c:formatCode>0.00E+00</c:formatCode>
                <c:ptCount val="10"/>
                <c:pt idx="0">
                  <c:v>1000000</c:v>
                </c:pt>
                <c:pt idx="1">
                  <c:v>2000000</c:v>
                </c:pt>
                <c:pt idx="2">
                  <c:v>3000000</c:v>
                </c:pt>
                <c:pt idx="3">
                  <c:v>4000000</c:v>
                </c:pt>
                <c:pt idx="4">
                  <c:v>5000000</c:v>
                </c:pt>
                <c:pt idx="5">
                  <c:v>6000000</c:v>
                </c:pt>
                <c:pt idx="6">
                  <c:v>7000000</c:v>
                </c:pt>
                <c:pt idx="7">
                  <c:v>8000000</c:v>
                </c:pt>
                <c:pt idx="8">
                  <c:v>9000000</c:v>
                </c:pt>
                <c:pt idx="9">
                  <c:v>10000000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420608"/>
        <c:axId val="37786752"/>
      </c:scatterChart>
      <c:valAx>
        <c:axId val="36420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</a:t>
                </a:r>
              </a:p>
            </c:rich>
          </c:tx>
          <c:layout/>
          <c:overlay val="0"/>
        </c:title>
        <c:numFmt formatCode="0%" sourceLinked="1"/>
        <c:majorTickMark val="none"/>
        <c:minorTickMark val="none"/>
        <c:tickLblPos val="nextTo"/>
        <c:crossAx val="37786752"/>
        <c:crosses val="autoZero"/>
        <c:crossBetween val="midCat"/>
      </c:valAx>
      <c:valAx>
        <c:axId val="3778675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Syngas</a:t>
                </a:r>
                <a:r>
                  <a:rPr lang="en-US" baseline="0"/>
                  <a:t> Cost ($/ton)</a:t>
                </a:r>
                <a:endParaRPr lang="en-US"/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3642060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Product</a:t>
            </a:r>
            <a:r>
              <a:rPr lang="en-US" baseline="0"/>
              <a:t> Price Sensitivity</a:t>
            </a:r>
            <a:endParaRPr lang="en-US"/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Sheet1!$E$72:$E$81</c:f>
              <c:numCache>
                <c:formatCode>0%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-2.1982831874897682E-3</c:v>
                </c:pt>
                <c:pt idx="4">
                  <c:v>4.4459539890528456E-2</c:v>
                </c:pt>
                <c:pt idx="5">
                  <c:v>8.0376080219517199E-2</c:v>
                </c:pt>
                <c:pt idx="6">
                  <c:v>0.11200647607461978</c:v>
                </c:pt>
                <c:pt idx="7">
                  <c:v>0.14157214324363537</c:v>
                </c:pt>
                <c:pt idx="8">
                  <c:v>0.17007434598230833</c:v>
                </c:pt>
                <c:pt idx="9">
                  <c:v>0.19802157416382987</c:v>
                </c:pt>
              </c:numCache>
            </c:numRef>
          </c:xVal>
          <c:yVal>
            <c:numRef>
              <c:f>Sheet1!$F$72:$F$81</c:f>
              <c:numCache>
                <c:formatCode>0.00E+00</c:formatCode>
                <c:ptCount val="10"/>
                <c:pt idx="0">
                  <c:v>1400</c:v>
                </c:pt>
                <c:pt idx="1">
                  <c:v>1500</c:v>
                </c:pt>
                <c:pt idx="2">
                  <c:v>1600</c:v>
                </c:pt>
                <c:pt idx="3">
                  <c:v>1700</c:v>
                </c:pt>
                <c:pt idx="4">
                  <c:v>1800</c:v>
                </c:pt>
                <c:pt idx="5">
                  <c:v>1900</c:v>
                </c:pt>
                <c:pt idx="6">
                  <c:v>2000</c:v>
                </c:pt>
                <c:pt idx="7">
                  <c:v>2100</c:v>
                </c:pt>
                <c:pt idx="8">
                  <c:v>2200</c:v>
                </c:pt>
                <c:pt idx="9">
                  <c:v>2300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173120"/>
        <c:axId val="37269888"/>
      </c:scatterChart>
      <c:valAx>
        <c:axId val="371731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</a:t>
                </a:r>
              </a:p>
            </c:rich>
          </c:tx>
          <c:layout/>
          <c:overlay val="0"/>
        </c:title>
        <c:numFmt formatCode="0%" sourceLinked="1"/>
        <c:majorTickMark val="none"/>
        <c:minorTickMark val="none"/>
        <c:tickLblPos val="nextTo"/>
        <c:crossAx val="37269888"/>
        <c:crosses val="autoZero"/>
        <c:crossBetween val="midCat"/>
      </c:valAx>
      <c:valAx>
        <c:axId val="3726988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Acid Price ($/ton)</a:t>
                </a:r>
              </a:p>
            </c:rich>
          </c:tx>
          <c:layout/>
          <c:overlay val="0"/>
        </c:title>
        <c:numFmt formatCode="0.00E+00" sourceLinked="1"/>
        <c:majorTickMark val="none"/>
        <c:minorTickMark val="none"/>
        <c:tickLblPos val="nextTo"/>
        <c:crossAx val="371731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F3C4B-18C3-493E-8934-1E747A613637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3DE1-2BE9-448D-A877-3149F77D5C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81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opanoic_acid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Interest 8%</a:t>
            </a:r>
          </a:p>
          <a:p>
            <a:r>
              <a:rPr lang="en-US" dirty="0" err="1" smtClean="0"/>
              <a:t>Arbys</a:t>
            </a:r>
            <a:r>
              <a:rPr lang="en-US" dirty="0" smtClean="0"/>
              <a:t> and Taco bell use </a:t>
            </a:r>
            <a:r>
              <a:rPr lang="en-US" dirty="0" err="1" smtClean="0"/>
              <a:t>propionic</a:t>
            </a:r>
            <a:r>
              <a:rPr lang="en-US" baseline="0" dirty="0" smtClean="0"/>
              <a:t> acid</a:t>
            </a:r>
          </a:p>
          <a:p>
            <a:r>
              <a:rPr lang="en-US" baseline="0" dirty="0" smtClean="0"/>
              <a:t>Farmers use </a:t>
            </a:r>
            <a:r>
              <a:rPr lang="en-US" baseline="0" dirty="0" err="1" smtClean="0"/>
              <a:t>propionic</a:t>
            </a:r>
            <a:r>
              <a:rPr lang="en-US" baseline="0" dirty="0" smtClean="0"/>
              <a:t> acid</a:t>
            </a:r>
          </a:p>
          <a:p>
            <a:endParaRPr lang="en-US" baseline="0" dirty="0" smtClean="0"/>
          </a:p>
          <a:p>
            <a:r>
              <a:rPr lang="en-US" dirty="0" smtClean="0"/>
              <a:t>Plans to have 40 workers across four differing shifts</a:t>
            </a:r>
          </a:p>
          <a:p>
            <a:r>
              <a:rPr lang="en-US" dirty="0" smtClean="0"/>
              <a:t>Plans for plant to be operated 337 days per year</a:t>
            </a:r>
          </a:p>
          <a:p>
            <a:r>
              <a:rPr lang="en-US" dirty="0" smtClean="0"/>
              <a:t>Plans to sell </a:t>
            </a:r>
            <a:r>
              <a:rPr lang="en-US" dirty="0" err="1" smtClean="0"/>
              <a:t>propionic</a:t>
            </a:r>
            <a:r>
              <a:rPr lang="en-US" dirty="0" smtClean="0"/>
              <a:t> acid to food companies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flowsheet</a:t>
            </a:r>
            <a:r>
              <a:rPr lang="en-US" baseline="0" dirty="0" smtClean="0"/>
              <a:t>, will be done in parts in the next few slides for readability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Reaction1:</a:t>
            </a:r>
            <a:r>
              <a:rPr lang="en-US" baseline="0" dirty="0" smtClean="0"/>
              <a:t> Production of Propionate from </a:t>
            </a:r>
            <a:r>
              <a:rPr lang="en-US" baseline="0" dirty="0" err="1" smtClean="0"/>
              <a:t>Syngas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 2: Production of Propionic</a:t>
            </a:r>
            <a:r>
              <a:rPr lang="en-US" baseline="0" dirty="0" smtClean="0"/>
              <a:t> acid from Propionate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Purification</a:t>
            </a:r>
            <a:r>
              <a:rPr lang="en-US" baseline="0" dirty="0" smtClean="0"/>
              <a:t> of Propionic Acid to meet industrial standards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Location of Plant:</a:t>
            </a:r>
          </a:p>
          <a:p>
            <a:pPr lvl="1"/>
            <a:r>
              <a:rPr lang="en-US" dirty="0" smtClean="0"/>
              <a:t>Morris, IL</a:t>
            </a:r>
          </a:p>
          <a:p>
            <a:pPr lvl="1"/>
            <a:r>
              <a:rPr lang="en-US" dirty="0" smtClean="0"/>
              <a:t>Near:</a:t>
            </a:r>
          </a:p>
          <a:p>
            <a:pPr lvl="2"/>
            <a:r>
              <a:rPr lang="en-US" dirty="0" err="1" smtClean="0"/>
              <a:t>Lyondellbasell</a:t>
            </a:r>
            <a:r>
              <a:rPr lang="en-US" dirty="0" smtClean="0"/>
              <a:t> (for Ethylene)</a:t>
            </a:r>
          </a:p>
          <a:p>
            <a:pPr lvl="2"/>
            <a:r>
              <a:rPr lang="en-US" dirty="0" smtClean="0"/>
              <a:t>Team Foxtrot (for </a:t>
            </a:r>
            <a:r>
              <a:rPr lang="en-US" dirty="0" err="1" smtClean="0"/>
              <a:t>Syngas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Google image of land to come</a:t>
            </a:r>
            <a:r>
              <a:rPr lang="en-US" baseline="0" dirty="0" smtClean="0"/>
              <a:t> in plant layout</a:t>
            </a:r>
            <a:endParaRPr lang="en-US" dirty="0" smtClean="0"/>
          </a:p>
          <a:p>
            <a:r>
              <a:rPr lang="en-US" dirty="0" smtClean="0"/>
              <a:t>The goal of this project is to take the </a:t>
            </a:r>
            <a:r>
              <a:rPr lang="en-US" dirty="0" err="1" smtClean="0"/>
              <a:t>syngas</a:t>
            </a:r>
            <a:r>
              <a:rPr lang="en-US" dirty="0" smtClean="0"/>
              <a:t> from group Foxtrot, and utilize it for the production of Propionic Acid to be used in industrial processes.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syngas</a:t>
            </a:r>
            <a:r>
              <a:rPr lang="en-US" dirty="0" smtClean="0"/>
              <a:t> feed will be reacted with Ethylene to produce Propionaldehyde.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aldehyde</a:t>
            </a:r>
            <a:r>
              <a:rPr lang="en-US" dirty="0" smtClean="0"/>
              <a:t> will then be oxidized to become </a:t>
            </a:r>
            <a:r>
              <a:rPr lang="en-US" dirty="0" err="1" smtClean="0"/>
              <a:t>Propionic</a:t>
            </a:r>
            <a:r>
              <a:rPr lang="en-US" dirty="0" smtClean="0"/>
              <a:t> Acid.</a:t>
            </a:r>
          </a:p>
          <a:p>
            <a:endParaRPr lang="en-US" dirty="0" smtClean="0"/>
          </a:p>
          <a:p>
            <a:r>
              <a:rPr lang="en-US" dirty="0" smtClean="0"/>
              <a:t>We have decided to base our plant operations in Morris, IL</a:t>
            </a:r>
          </a:p>
          <a:p>
            <a:pPr lvl="1"/>
            <a:r>
              <a:rPr lang="en-US" dirty="0" smtClean="0"/>
              <a:t>Close to </a:t>
            </a:r>
            <a:r>
              <a:rPr lang="en-US" dirty="0" err="1" smtClean="0"/>
              <a:t>Lyondellbasell</a:t>
            </a:r>
            <a:r>
              <a:rPr lang="en-US" dirty="0" smtClean="0"/>
              <a:t> Plant which produces ethylene.</a:t>
            </a:r>
          </a:p>
          <a:p>
            <a:pPr lvl="1"/>
            <a:r>
              <a:rPr lang="en-US" dirty="0" smtClean="0"/>
              <a:t>**Also near rail line so team Foxtrot can obtain Illinois Basin #6 coal from southern Illinois.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</a:t>
            </a:r>
            <a:r>
              <a:rPr lang="en-US" dirty="0" err="1" smtClean="0"/>
              <a:t>flowrates</a:t>
            </a:r>
            <a:r>
              <a:rPr lang="en-US" dirty="0" smtClean="0"/>
              <a:t> on diagram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Explain</a:t>
            </a:r>
            <a:r>
              <a:rPr lang="en-US" baseline="0" dirty="0" smtClean="0"/>
              <a:t> the process, there exist three major phases </a:t>
            </a:r>
            <a:r>
              <a:rPr lang="en-US" baseline="0" dirty="0" smtClean="0">
                <a:sym typeface="Wingdings" pitchFamily="2" charset="2"/>
              </a:rPr>
              <a:t> 2 reactions, and product purification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</a:t>
            </a:r>
            <a:r>
              <a:rPr lang="en-US" baseline="0" dirty="0" smtClean="0"/>
              <a:t>e image of land in which the foxtrot and echo plants will be built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Outside view of plant, Foxtrot</a:t>
            </a:r>
            <a:r>
              <a:rPr lang="en-US" baseline="0" dirty="0" smtClean="0"/>
              <a:t> and transportation adjacent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Competition</a:t>
            </a:r>
            <a:r>
              <a:rPr lang="en-US" baseline="0" dirty="0" smtClean="0"/>
              <a:t> for feed stock, who else wants this feed stock?</a:t>
            </a:r>
          </a:p>
          <a:p>
            <a:r>
              <a:rPr lang="en-US" dirty="0" smtClean="0"/>
              <a:t>Availability</a:t>
            </a:r>
            <a:r>
              <a:rPr lang="en-US" baseline="0" dirty="0" smtClean="0"/>
              <a:t> of source, source depletion</a:t>
            </a:r>
          </a:p>
          <a:p>
            <a:r>
              <a:rPr lang="en-US" baseline="0" dirty="0" smtClean="0"/>
              <a:t>Why this source as opposed to another source</a:t>
            </a:r>
          </a:p>
          <a:p>
            <a:r>
              <a:rPr lang="en-US" baseline="0" dirty="0" smtClean="0"/>
              <a:t>Variations in </a:t>
            </a:r>
            <a:r>
              <a:rPr lang="en-US" baseline="0" dirty="0" err="1" smtClean="0"/>
              <a:t>fischer-tropsch</a:t>
            </a:r>
            <a:r>
              <a:rPr lang="en-US" baseline="0" dirty="0" smtClean="0"/>
              <a:t> technology</a:t>
            </a:r>
          </a:p>
          <a:p>
            <a:r>
              <a:rPr lang="en-US" baseline="0" dirty="0" smtClean="0"/>
              <a:t>Methanol homologation to ethanol, followed by hydration</a:t>
            </a:r>
          </a:p>
          <a:p>
            <a:r>
              <a:rPr lang="en-US" baseline="0" dirty="0" err="1" smtClean="0"/>
              <a:t>Dimethyl</a:t>
            </a:r>
            <a:r>
              <a:rPr lang="en-US" baseline="0" dirty="0" smtClean="0"/>
              <a:t> ether cracking</a:t>
            </a:r>
          </a:p>
          <a:p>
            <a:r>
              <a:rPr lang="en-US" baseline="0" dirty="0" smtClean="0"/>
              <a:t>Direct synthesis from CO/H2 mixtures over alkaline iron oxide catalysts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Billion ton vision, first bullet point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http://en.wikipedia.org/wiki/Propanoic_acid</a:t>
            </a:r>
            <a:endParaRPr lang="en-US" dirty="0" smtClean="0"/>
          </a:p>
          <a:p>
            <a:r>
              <a:rPr lang="en-US" dirty="0" smtClean="0"/>
              <a:t>Ethylene</a:t>
            </a:r>
            <a:r>
              <a:rPr lang="en-US" baseline="0" dirty="0" smtClean="0"/>
              <a:t> formation and </a:t>
            </a:r>
            <a:r>
              <a:rPr lang="en-US" baseline="0" dirty="0" err="1" smtClean="0"/>
              <a:t>propanoate</a:t>
            </a:r>
            <a:endParaRPr lang="en-US" baseline="0" dirty="0" smtClean="0"/>
          </a:p>
          <a:p>
            <a:r>
              <a:rPr lang="en-US" baseline="0" dirty="0" err="1" smtClean="0"/>
              <a:t>Rh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Pd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NiCO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F5EB7-D2AD-46F6-B05C-4A279A68A7C5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935B-DE71-4BF4-9B4E-9C83EFF93A00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BC866-501F-4C13-99B2-69D7CC929929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3D0FD-6E29-47F1-BD0E-8B1E1E6E487E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E7661-F8FF-4545-9500-6B7B18F0B04A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BC5C-EC1A-4F30-8BD6-0785E42538BD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0872-99D0-46D9-A480-8BE57DA4B5D6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97F1-5540-4BE3-BFBD-8C8F159F250D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94D9-E8F4-4F0E-BDCB-0837EC72EB9A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DD16B-B123-495E-9937-E29B7396051A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C5A7A-234E-49AF-881A-1FF064EC99C5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148A0-EAD1-4104-8A52-89C4418CB8E7}" type="datetime1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seniorecho.wikispace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ingtoolbox.com/air-compressor-types-d_441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305800" cy="1981200"/>
          </a:xfrm>
        </p:spPr>
        <p:txBody>
          <a:bodyPr/>
          <a:lstStyle/>
          <a:p>
            <a:r>
              <a:rPr lang="en-US" dirty="0" smtClean="0"/>
              <a:t>Synthesis of </a:t>
            </a:r>
            <a:r>
              <a:rPr lang="en-US" dirty="0" err="1" smtClean="0"/>
              <a:t>Propionic</a:t>
            </a:r>
            <a:r>
              <a:rPr lang="en-US" dirty="0" smtClean="0"/>
              <a:t> acid from </a:t>
            </a:r>
            <a:r>
              <a:rPr lang="en-US" dirty="0" err="1" smtClean="0"/>
              <a:t>Syngas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305800" cy="1185204"/>
          </a:xfrm>
        </p:spPr>
        <p:txBody>
          <a:bodyPr>
            <a:noAutofit/>
          </a:bodyPr>
          <a:lstStyle/>
          <a:p>
            <a:r>
              <a:rPr lang="en-US" sz="1800" dirty="0" smtClean="0"/>
              <a:t>Date:05 April 2011</a:t>
            </a:r>
          </a:p>
          <a:p>
            <a:r>
              <a:rPr lang="en-US" sz="1800" dirty="0" smtClean="0"/>
              <a:t>Team Echo:</a:t>
            </a:r>
          </a:p>
          <a:p>
            <a:r>
              <a:rPr lang="en-US" sz="1800" dirty="0" smtClean="0"/>
              <a:t>Sabah </a:t>
            </a:r>
            <a:r>
              <a:rPr lang="en-US" sz="1800" dirty="0" err="1" smtClean="0"/>
              <a:t>Basrawi</a:t>
            </a:r>
            <a:endParaRPr lang="en-US" sz="1800" dirty="0" smtClean="0"/>
          </a:p>
          <a:p>
            <a:r>
              <a:rPr lang="en-US" sz="1800" dirty="0" smtClean="0"/>
              <a:t>Alex Guerrero</a:t>
            </a:r>
          </a:p>
          <a:p>
            <a:r>
              <a:rPr lang="en-US" sz="1800" dirty="0" err="1" smtClean="0"/>
              <a:t>Mrunal</a:t>
            </a:r>
            <a:r>
              <a:rPr lang="en-US" sz="1800" dirty="0" smtClean="0"/>
              <a:t> Patel</a:t>
            </a:r>
          </a:p>
          <a:p>
            <a:r>
              <a:rPr lang="en-US" sz="1800" dirty="0" smtClean="0"/>
              <a:t>Kevin Thompson</a:t>
            </a:r>
          </a:p>
          <a:p>
            <a:r>
              <a:rPr lang="en-US" sz="1800" dirty="0" smtClean="0"/>
              <a:t>Client Mentor: Shannon Brown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Plant Layout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Content Placeholder 7" descr="Layout_Foxtrot_Ech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471031"/>
            <a:ext cx="7655831" cy="51583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Plant Layout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Content Placeholder 7" descr="Plant Layou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447800"/>
            <a:ext cx="7507576" cy="4983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Floor Plan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87" y="1600200"/>
            <a:ext cx="5968826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Floor Plan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431" y="1600200"/>
            <a:ext cx="5933138" cy="4525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45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enjoy this three dimensional representation of our process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Competing Processes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Industry standard: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/>
              <a:t>Hydrocarboxylation</a:t>
            </a:r>
            <a:r>
              <a:rPr lang="en-US" dirty="0" smtClean="0"/>
              <a:t> of ethylene using nickel carbonyl or ruthenium as catalyst:</a:t>
            </a:r>
          </a:p>
          <a:p>
            <a:pPr lvl="2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C=CH</a:t>
            </a:r>
            <a:r>
              <a:rPr lang="en-US" baseline="-25000" dirty="0" smtClean="0"/>
              <a:t>2</a:t>
            </a:r>
            <a:r>
              <a:rPr lang="en-US" dirty="0" smtClean="0"/>
              <a:t> + H</a:t>
            </a:r>
            <a:r>
              <a:rPr lang="en-US" baseline="-25000" dirty="0" smtClean="0"/>
              <a:t>2</a:t>
            </a:r>
            <a:r>
              <a:rPr lang="en-US" dirty="0" smtClean="0"/>
              <a:t>O + CO → CH</a:t>
            </a:r>
            <a:r>
              <a:rPr lang="en-US" baseline="-25000" dirty="0" smtClean="0"/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COOH</a:t>
            </a:r>
          </a:p>
          <a:p>
            <a:r>
              <a:rPr lang="en-US" dirty="0" smtClean="0"/>
              <a:t>Our process :</a:t>
            </a:r>
          </a:p>
          <a:p>
            <a:pPr lvl="1"/>
            <a:r>
              <a:rPr lang="en-US" dirty="0" err="1" smtClean="0"/>
              <a:t>Hydroformylation</a:t>
            </a:r>
            <a:r>
              <a:rPr lang="en-US" dirty="0" smtClean="0"/>
              <a:t> involves the addition of a </a:t>
            </a:r>
            <a:r>
              <a:rPr lang="en-US" dirty="0" err="1" smtClean="0"/>
              <a:t>formyl</a:t>
            </a:r>
            <a:r>
              <a:rPr lang="en-US" dirty="0" smtClean="0"/>
              <a:t> group (CHO) and a hydrogen atom to a carbon-carbon double bond.</a:t>
            </a:r>
          </a:p>
          <a:p>
            <a:pPr lvl="1"/>
            <a:r>
              <a:rPr lang="en-US" dirty="0" smtClean="0"/>
              <a:t>Promotes chain extension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Competing Processes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Choice of </a:t>
            </a:r>
            <a:r>
              <a:rPr lang="en-US" sz="2400" dirty="0" err="1" smtClean="0"/>
              <a:t>Syngas</a:t>
            </a:r>
            <a:r>
              <a:rPr lang="en-US" sz="2400" dirty="0" smtClean="0"/>
              <a:t>:</a:t>
            </a:r>
          </a:p>
          <a:p>
            <a:pPr lvl="1">
              <a:buNone/>
            </a:pPr>
            <a:r>
              <a:rPr lang="en-US" sz="2400" dirty="0" smtClean="0"/>
              <a:t>	The feed for the process since it’s thermodynamically efficient</a:t>
            </a:r>
          </a:p>
          <a:p>
            <a:r>
              <a:rPr lang="en-US" sz="2400" dirty="0" err="1" smtClean="0"/>
              <a:t>Wacker</a:t>
            </a:r>
            <a:r>
              <a:rPr lang="en-US" sz="2400" dirty="0" smtClean="0"/>
              <a:t> process:</a:t>
            </a:r>
          </a:p>
          <a:p>
            <a:pPr lvl="1"/>
            <a:r>
              <a:rPr lang="en-US" sz="2400" dirty="0" smtClean="0"/>
              <a:t>Similar to </a:t>
            </a:r>
            <a:r>
              <a:rPr lang="en-US" sz="2400" dirty="0" err="1" smtClean="0"/>
              <a:t>Hydroformylation</a:t>
            </a:r>
            <a:endParaRPr lang="en-US" sz="2400" dirty="0" smtClean="0"/>
          </a:p>
          <a:p>
            <a:pPr lvl="1"/>
            <a:r>
              <a:rPr lang="en-US" sz="2400" dirty="0" smtClean="0"/>
              <a:t>uses a </a:t>
            </a:r>
            <a:r>
              <a:rPr lang="en-US" sz="2400" dirty="0" err="1" smtClean="0"/>
              <a:t>Tetrachloropalladate</a:t>
            </a:r>
            <a:r>
              <a:rPr lang="en-US" sz="2400" dirty="0" smtClean="0"/>
              <a:t> catalyst.</a:t>
            </a:r>
          </a:p>
          <a:p>
            <a:r>
              <a:rPr lang="en-US" sz="2400" dirty="0" err="1" smtClean="0"/>
              <a:t>Carbonylation</a:t>
            </a:r>
            <a:r>
              <a:rPr lang="en-US" sz="2400" dirty="0" smtClean="0"/>
              <a:t>  Process:</a:t>
            </a:r>
          </a:p>
          <a:p>
            <a:pPr lvl="1"/>
            <a:r>
              <a:rPr lang="en-US" sz="2400" dirty="0" smtClean="0"/>
              <a:t>Produces </a:t>
            </a:r>
            <a:r>
              <a:rPr lang="en-US" sz="2400" dirty="0" err="1" smtClean="0"/>
              <a:t>Propionaldehyde</a:t>
            </a:r>
            <a:r>
              <a:rPr lang="en-US" sz="2400" dirty="0" smtClean="0"/>
              <a:t>, then oxidizes it in the presence of cobalt ions to produce Propionic Acid.</a:t>
            </a:r>
          </a:p>
          <a:p>
            <a:pPr lvl="1"/>
            <a:r>
              <a:rPr lang="en-US" sz="2400" dirty="0" smtClean="0"/>
              <a:t>Typically requires a carbonyl catalyst like Nickel Carbonyl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Economics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NPV: -$20 Million</a:t>
            </a:r>
          </a:p>
          <a:p>
            <a:r>
              <a:rPr lang="en-US" dirty="0" smtClean="0"/>
              <a:t>IRR: 4%</a:t>
            </a:r>
          </a:p>
          <a:p>
            <a:r>
              <a:rPr lang="en-US" dirty="0" smtClean="0"/>
              <a:t>Capital Cost: $57.8 million</a:t>
            </a:r>
          </a:p>
          <a:p>
            <a:r>
              <a:rPr lang="en-US" dirty="0" smtClean="0"/>
              <a:t>Total Yearly Cost: $28.6 Million</a:t>
            </a:r>
          </a:p>
          <a:p>
            <a:r>
              <a:rPr lang="en-US" dirty="0" smtClean="0"/>
              <a:t>Total Yearly Profit: $28.8 Million</a:t>
            </a:r>
          </a:p>
          <a:p>
            <a:r>
              <a:rPr lang="en-US" dirty="0" smtClean="0"/>
              <a:t>Break-Even Point: ~18.5 Years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Reccomendations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the project forward if</a:t>
            </a:r>
          </a:p>
          <a:p>
            <a:pPr lvl="1"/>
            <a:r>
              <a:rPr lang="en-US" dirty="0" smtClean="0"/>
              <a:t>Increase </a:t>
            </a:r>
            <a:r>
              <a:rPr lang="en-US" dirty="0" err="1" smtClean="0"/>
              <a:t>syngas</a:t>
            </a:r>
            <a:r>
              <a:rPr lang="en-US" dirty="0" smtClean="0"/>
              <a:t> H</a:t>
            </a:r>
            <a:r>
              <a:rPr lang="en-US" baseline="-25000" dirty="0" smtClean="0"/>
              <a:t>2</a:t>
            </a:r>
            <a:r>
              <a:rPr lang="en-US" dirty="0" smtClean="0"/>
              <a:t> Ratio</a:t>
            </a:r>
          </a:p>
          <a:p>
            <a:pPr lvl="1"/>
            <a:r>
              <a:rPr lang="en-US" dirty="0" smtClean="0"/>
              <a:t>Find alternate H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Increase Propionaldehyde selectivity</a:t>
            </a:r>
          </a:p>
          <a:p>
            <a:r>
              <a:rPr lang="en-US" dirty="0" smtClean="0"/>
              <a:t>Otherwise, do not proceed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link: </a:t>
            </a:r>
            <a:r>
              <a:rPr lang="en-US" dirty="0" smtClean="0">
                <a:hlinkClick r:id="rId2"/>
              </a:rPr>
              <a:t>http://seniorecho.wikispaces.com/</a:t>
            </a:r>
            <a:endParaRPr lang="en-US" dirty="0" smtClean="0"/>
          </a:p>
          <a:p>
            <a:r>
              <a:rPr lang="en-US" dirty="0" smtClean="0"/>
              <a:t>Email: designecho@listserv.uic.edu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Presentation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81201"/>
            <a:ext cx="5320553" cy="3841375"/>
          </a:xfrm>
        </p:spPr>
        <p:txBody>
          <a:bodyPr>
            <a:normAutofit/>
          </a:bodyPr>
          <a:lstStyle/>
          <a:p>
            <a:r>
              <a:rPr lang="en-US" dirty="0" smtClean="0"/>
              <a:t>Design Basis</a:t>
            </a:r>
          </a:p>
          <a:p>
            <a:r>
              <a:rPr lang="en-US" dirty="0" smtClean="0"/>
              <a:t>Motivation</a:t>
            </a:r>
          </a:p>
          <a:p>
            <a:r>
              <a:rPr lang="en-US" dirty="0" smtClean="0"/>
              <a:t>Process Flow Diagram</a:t>
            </a:r>
          </a:p>
          <a:p>
            <a:r>
              <a:rPr lang="en-US" dirty="0" smtClean="0"/>
              <a:t>Plant Layout</a:t>
            </a:r>
          </a:p>
          <a:p>
            <a:r>
              <a:rPr lang="en-US" dirty="0" smtClean="0"/>
              <a:t>Economics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000" dirty="0" smtClean="0"/>
              <a:t>"Acetic Acid Production." </a:t>
            </a:r>
            <a:r>
              <a:rPr lang="en-US" sz="2000" i="1" dirty="0" smtClean="0"/>
              <a:t>Acetic Acid Production</a:t>
            </a:r>
            <a:r>
              <a:rPr lang="en-US" sz="2000" dirty="0" smtClean="0"/>
              <a:t>. 2009. Web. 22 Jan. 2011. &lt;http://www.starcontrols.com/Application/Application_min_e.asp?MinID=34&gt;.</a:t>
            </a:r>
          </a:p>
          <a:p>
            <a:r>
              <a:rPr lang="en-US" sz="2000" dirty="0" err="1" smtClean="0"/>
              <a:t>Boyaval</a:t>
            </a:r>
            <a:r>
              <a:rPr lang="en-US" sz="2000" dirty="0" smtClean="0"/>
              <a:t>, P., and C. </a:t>
            </a:r>
            <a:r>
              <a:rPr lang="en-US" sz="2000" dirty="0" err="1" smtClean="0"/>
              <a:t>Corre</a:t>
            </a:r>
            <a:r>
              <a:rPr lang="en-US" sz="2000" dirty="0" smtClean="0"/>
              <a:t>. </a:t>
            </a:r>
            <a:r>
              <a:rPr lang="en-US" sz="2000" i="1" dirty="0" smtClean="0"/>
              <a:t>Production of </a:t>
            </a:r>
            <a:r>
              <a:rPr lang="en-US" sz="2000" i="1" dirty="0" err="1" smtClean="0"/>
              <a:t>Propionic</a:t>
            </a:r>
            <a:r>
              <a:rPr lang="en-US" sz="2000" i="1" dirty="0" smtClean="0"/>
              <a:t> Acid</a:t>
            </a:r>
            <a:r>
              <a:rPr lang="en-US" sz="2000" dirty="0" smtClean="0"/>
              <a:t>. 1995. Print.</a:t>
            </a:r>
          </a:p>
          <a:p>
            <a:r>
              <a:rPr lang="en-US" sz="2000" dirty="0" err="1" smtClean="0"/>
              <a:t>Perlack</a:t>
            </a:r>
            <a:r>
              <a:rPr lang="en-US" sz="2000" dirty="0" smtClean="0"/>
              <a:t>, Robert D., Lynn L. Wright, Robin L. Graham, Bryce J. Stokes, and Donald C. </a:t>
            </a:r>
            <a:r>
              <a:rPr lang="en-US" sz="2000" dirty="0" err="1" smtClean="0"/>
              <a:t>Erbach</a:t>
            </a:r>
            <a:r>
              <a:rPr lang="en-US" sz="2000" dirty="0" smtClean="0"/>
              <a:t>. </a:t>
            </a:r>
            <a:r>
              <a:rPr lang="en-US" sz="2000" i="1" dirty="0" smtClean="0"/>
              <a:t>Biomass as a Feedstock for a </a:t>
            </a:r>
            <a:r>
              <a:rPr lang="en-US" sz="2000" i="1" dirty="0" err="1" smtClean="0"/>
              <a:t>Bioenergy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Bioproducts</a:t>
            </a:r>
            <a:r>
              <a:rPr lang="en-US" sz="2000" i="1" dirty="0" smtClean="0"/>
              <a:t> Industry: The Technical Feasibility of a Billion-Ton Annual Supply</a:t>
            </a:r>
            <a:r>
              <a:rPr lang="en-US" sz="2000" dirty="0" smtClean="0"/>
              <a:t>. Print.</a:t>
            </a:r>
          </a:p>
          <a:p>
            <a:r>
              <a:rPr lang="en-US" sz="2000" dirty="0" smtClean="0"/>
              <a:t>"</a:t>
            </a:r>
            <a:r>
              <a:rPr lang="en-US" sz="2000" dirty="0" err="1" smtClean="0"/>
              <a:t>Propanoic</a:t>
            </a:r>
            <a:r>
              <a:rPr lang="en-US" sz="2000" dirty="0" smtClean="0"/>
              <a:t> Acid." </a:t>
            </a:r>
            <a:r>
              <a:rPr lang="en-US" sz="2000" i="1" dirty="0" smtClean="0"/>
              <a:t>Wikipedia, the Free Encyclopedia</a:t>
            </a:r>
            <a:r>
              <a:rPr lang="en-US" sz="2000" dirty="0" smtClean="0"/>
              <a:t>. Web. 22 Jan. 2011. &lt;http://en.wikipedia.org/wiki/Propanoic_acid&gt;.</a:t>
            </a:r>
          </a:p>
          <a:p>
            <a:r>
              <a:rPr lang="en-US" sz="2000" dirty="0" smtClean="0"/>
              <a:t>Registration Review Document for </a:t>
            </a:r>
            <a:r>
              <a:rPr lang="en-US" sz="2000" dirty="0" err="1" smtClean="0"/>
              <a:t>Propionic</a:t>
            </a:r>
            <a:r>
              <a:rPr lang="en-US" sz="2000" dirty="0" smtClean="0"/>
              <a:t> Acid and Salts. Mar. 2008. Print.</a:t>
            </a:r>
          </a:p>
          <a:p>
            <a:r>
              <a:rPr lang="en-US" sz="2000" dirty="0" smtClean="0"/>
              <a:t>Spivey, James J., </a:t>
            </a:r>
            <a:r>
              <a:rPr lang="en-US" sz="2000" dirty="0" err="1" smtClean="0"/>
              <a:t>Makarand</a:t>
            </a:r>
            <a:r>
              <a:rPr lang="en-US" sz="2000" dirty="0" smtClean="0"/>
              <a:t> R. </a:t>
            </a:r>
            <a:r>
              <a:rPr lang="en-US" sz="2000" dirty="0" err="1" smtClean="0"/>
              <a:t>Gogate</a:t>
            </a:r>
            <a:r>
              <a:rPr lang="en-US" sz="2000" dirty="0" smtClean="0"/>
              <a:t>, Ben W. Jang, Eric D. </a:t>
            </a:r>
            <a:r>
              <a:rPr lang="en-US" sz="2000" dirty="0" err="1" smtClean="0"/>
              <a:t>Middlemas</a:t>
            </a:r>
            <a:r>
              <a:rPr lang="en-US" sz="2000" dirty="0" smtClean="0"/>
              <a:t>, Joseph R. </a:t>
            </a:r>
            <a:r>
              <a:rPr lang="en-US" sz="2000" dirty="0" err="1" smtClean="0"/>
              <a:t>Zoeller</a:t>
            </a:r>
            <a:r>
              <a:rPr lang="en-US" sz="2000" dirty="0" smtClean="0"/>
              <a:t>, Gerald N. </a:t>
            </a:r>
            <a:r>
              <a:rPr lang="en-US" sz="2000" dirty="0" err="1" smtClean="0"/>
              <a:t>Choi</a:t>
            </a:r>
            <a:r>
              <a:rPr lang="en-US" sz="2000" dirty="0" smtClean="0"/>
              <a:t>, and Samuel S. Tam. </a:t>
            </a:r>
            <a:r>
              <a:rPr lang="en-US" sz="2000" i="1" dirty="0" smtClean="0"/>
              <a:t>Synthesis of </a:t>
            </a:r>
            <a:r>
              <a:rPr lang="en-US" sz="2000" i="1" dirty="0" err="1" smtClean="0"/>
              <a:t>Acrylates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Methacrylates</a:t>
            </a:r>
            <a:r>
              <a:rPr lang="en-US" sz="2000" i="1" dirty="0" smtClean="0"/>
              <a:t> from Coal-Derived </a:t>
            </a:r>
            <a:r>
              <a:rPr lang="en-US" sz="2000" i="1" dirty="0" err="1" smtClean="0"/>
              <a:t>Syngas</a:t>
            </a:r>
            <a:r>
              <a:rPr lang="en-US" sz="2000" dirty="0" smtClean="0"/>
              <a:t>. 1997. Print.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http://www.engineeringtoolbox.com/air-compressor-types-d_441.html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21336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QUESTIONS</a:t>
            </a:r>
            <a:endParaRPr lang="en-US" sz="9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Flowsheeting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(Left Side)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600200"/>
            <a:ext cx="4724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(Center)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219200"/>
            <a:ext cx="72390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Flowsheet</a:t>
            </a:r>
            <a:r>
              <a:rPr lang="en-US" dirty="0" smtClean="0"/>
              <a:t> (Right Side)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295400"/>
            <a:ext cx="65532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In=Out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2353373"/>
              </p:ext>
            </p:extLst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Mass/</a:t>
                      </a:r>
                      <a:r>
                        <a:rPr lang="en-US" baseline="0" smtClean="0"/>
                        <a:t>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Mass/year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 E07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Propionic</a:t>
                      </a:r>
                      <a:r>
                        <a:rPr lang="en-US" baseline="0" dirty="0" smtClean="0"/>
                        <a:t> Acid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Wingdings" pitchFamily="2" charset="2"/>
                        </a:rPr>
                        <a:t>3.20E07 lb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 E06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Ethane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1.29E07 </a:t>
                      </a:r>
                      <a:r>
                        <a:rPr lang="en-US" dirty="0" err="1" smtClean="0"/>
                        <a:t>lb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H</a:t>
                      </a:r>
                      <a:r>
                        <a:rPr lang="en-US" baseline="-25000" dirty="0" smtClean="0"/>
                        <a:t>4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r>
                        <a:rPr lang="en-US" baseline="0" dirty="0" smtClean="0"/>
                        <a:t> E07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1.22E07 </a:t>
                      </a:r>
                      <a:r>
                        <a:rPr lang="en-US" dirty="0" err="1" smtClean="0"/>
                        <a:t>lb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7.2E06</a:t>
                      </a:r>
                      <a:r>
                        <a:rPr lang="en-US" baseline="0" dirty="0" smtClean="0"/>
                        <a:t> lb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Salaries and Fringes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943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Cost Sensitivity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775073217"/>
              </p:ext>
            </p:extLst>
          </p:nvPr>
        </p:nvGraphicFramePr>
        <p:xfrm>
          <a:off x="1143000" y="1752600"/>
          <a:ext cx="69723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70677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Basis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Production of:</a:t>
            </a:r>
          </a:p>
          <a:p>
            <a:pPr lvl="1"/>
            <a:r>
              <a:rPr lang="en-US" dirty="0" err="1" smtClean="0"/>
              <a:t>Propionic</a:t>
            </a:r>
            <a:r>
              <a:rPr lang="en-US" dirty="0" smtClean="0"/>
              <a:t> Acid</a:t>
            </a:r>
          </a:p>
          <a:p>
            <a:pPr lvl="1"/>
            <a:r>
              <a:rPr lang="en-US" dirty="0" smtClean="0"/>
              <a:t>33,000 ton/year</a:t>
            </a:r>
          </a:p>
          <a:p>
            <a:pPr lvl="1"/>
            <a:r>
              <a:rPr lang="en-US" dirty="0" smtClean="0"/>
              <a:t>Using </a:t>
            </a:r>
            <a:r>
              <a:rPr lang="en-US" dirty="0" err="1" smtClean="0"/>
              <a:t>syngas</a:t>
            </a:r>
            <a:endParaRPr lang="en-US" dirty="0" smtClean="0"/>
          </a:p>
          <a:p>
            <a:r>
              <a:rPr lang="en-US" dirty="0" smtClean="0"/>
              <a:t>Synthesized from </a:t>
            </a:r>
          </a:p>
          <a:p>
            <a:pPr lvl="2"/>
            <a:r>
              <a:rPr lang="en-US" dirty="0" err="1" smtClean="0"/>
              <a:t>Syngas</a:t>
            </a:r>
            <a:r>
              <a:rPr lang="en-US" dirty="0" smtClean="0"/>
              <a:t> (1:1 ratio of CO &amp; 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Ethylene</a:t>
            </a:r>
          </a:p>
          <a:p>
            <a:pPr lvl="2"/>
            <a:r>
              <a:rPr lang="en-US" dirty="0" smtClean="0"/>
              <a:t>Oxygen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Syngas</a:t>
            </a:r>
            <a:r>
              <a:rPr lang="en-US" dirty="0" smtClean="0"/>
              <a:t> Sensitivity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74463890"/>
              </p:ext>
            </p:extLst>
          </p:nvPr>
        </p:nvGraphicFramePr>
        <p:xfrm>
          <a:off x="1219200" y="1676400"/>
          <a:ext cx="611505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13051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Propionic</a:t>
            </a:r>
            <a:r>
              <a:rPr lang="en-US" dirty="0" smtClean="0"/>
              <a:t> Acid Price </a:t>
            </a:r>
            <a:r>
              <a:rPr lang="en-US" dirty="0" err="1" smtClean="0"/>
              <a:t>Sensistivity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6910325"/>
              </p:ext>
            </p:extLst>
          </p:nvPr>
        </p:nvGraphicFramePr>
        <p:xfrm>
          <a:off x="1219200" y="1752600"/>
          <a:ext cx="65532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6710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Chemical Information Analysis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Reaction  Mechanism</a:t>
            </a:r>
          </a:p>
          <a:p>
            <a:pPr lvl="1"/>
            <a:r>
              <a:rPr lang="en-US" dirty="0" err="1" smtClean="0"/>
              <a:t>Syngas</a:t>
            </a:r>
            <a:r>
              <a:rPr lang="en-US" dirty="0" smtClean="0"/>
              <a:t> feed with Ethylene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Propionaldehyde</a:t>
            </a:r>
            <a:endParaRPr lang="en-US" dirty="0" smtClean="0">
              <a:sym typeface="Wingdings" pitchFamily="2" charset="2"/>
            </a:endParaRP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Catalyst: Rhodium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(1) CO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Aldehyde</a:t>
            </a:r>
            <a:r>
              <a:rPr lang="en-US" dirty="0" smtClean="0">
                <a:sym typeface="Wingdings" pitchFamily="2" charset="2"/>
              </a:rPr>
              <a:t> oxidation  Propionic Acid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Catalyst: Cobalt Ion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(2)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 + ½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COOH</a:t>
            </a:r>
          </a:p>
          <a:p>
            <a:r>
              <a:rPr lang="en-US" dirty="0" smtClean="0">
                <a:sym typeface="Wingdings" pitchFamily="2" charset="2"/>
              </a:rPr>
              <a:t>In = Out (per year)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6.64E7 lb (CO+H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+C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+O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)= 6.64E7 lb Product</a:t>
            </a:r>
          </a:p>
          <a:p>
            <a:pPr lvl="2">
              <a:buNone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 demand</a:t>
            </a:r>
          </a:p>
          <a:p>
            <a:r>
              <a:rPr lang="en-US" dirty="0" smtClean="0"/>
              <a:t>Increasing price (price already high)</a:t>
            </a:r>
          </a:p>
          <a:p>
            <a:r>
              <a:rPr lang="en-US" dirty="0" smtClean="0"/>
              <a:t>Easy to synthesize</a:t>
            </a:r>
          </a:p>
          <a:p>
            <a:r>
              <a:rPr lang="en-US" dirty="0" smtClean="0"/>
              <a:t>Wide variety of uses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Propionic Acid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/>
              <a:t>Mold inhibitor for various animal feed 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/>
              <a:t>Preservative in cheeses and baked goods to prevent mold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/>
              <a:t>Precursor in many industrial processes 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/>
              <a:t>Pharmaceuticals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/>
              <a:t>Plastics 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/>
              <a:t>Plasticizers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/>
              <a:t>Textile and rubber auxiliaries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Block Flow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5839526-CD60-4C5E-815D-1872496BD36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11434"/>
            <a:ext cx="8229600" cy="45034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Flow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242" y="1600200"/>
            <a:ext cx="622951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Flow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2" y="1600200"/>
            <a:ext cx="709251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8766</TotalTime>
  <Words>718</Words>
  <Application>Microsoft Office PowerPoint</Application>
  <PresentationFormat>On-screen Show (4:3)</PresentationFormat>
  <Paragraphs>219</Paragraphs>
  <Slides>31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Welcome</vt:lpstr>
      <vt:lpstr>Synthesis of Propionic acid from Syngas</vt:lpstr>
      <vt:lpstr>Presentation Layout</vt:lpstr>
      <vt:lpstr>Design Basis</vt:lpstr>
      <vt:lpstr>Chemical Information Analysis</vt:lpstr>
      <vt:lpstr>Motivation</vt:lpstr>
      <vt:lpstr>Uses of Propionic Acid</vt:lpstr>
      <vt:lpstr>Block Flow Diagram</vt:lpstr>
      <vt:lpstr>Process Flow Diagram</vt:lpstr>
      <vt:lpstr>Process Flow Diagram</vt:lpstr>
      <vt:lpstr>Plant Layout</vt:lpstr>
      <vt:lpstr>Plant Layout</vt:lpstr>
      <vt:lpstr>Process Floor Plan</vt:lpstr>
      <vt:lpstr>Process Floor Plan</vt:lpstr>
      <vt:lpstr>3-D</vt:lpstr>
      <vt:lpstr>Competing Processes</vt:lpstr>
      <vt:lpstr>Competing Processes Pt. 2</vt:lpstr>
      <vt:lpstr>Economics</vt:lpstr>
      <vt:lpstr>Reccomendations</vt:lpstr>
      <vt:lpstr>Contact Information</vt:lpstr>
      <vt:lpstr>References</vt:lpstr>
      <vt:lpstr>References Pt. 2</vt:lpstr>
      <vt:lpstr>QUESTIONS</vt:lpstr>
      <vt:lpstr>Flowsheeting</vt:lpstr>
      <vt:lpstr>Flowsheet (Left Side)</vt:lpstr>
      <vt:lpstr>Flowsheet (Center)</vt:lpstr>
      <vt:lpstr>Flowsheet (Right Side)</vt:lpstr>
      <vt:lpstr>In=Out</vt:lpstr>
      <vt:lpstr>Salaries and Fringes</vt:lpstr>
      <vt:lpstr>Capital Cost Sensitivity</vt:lpstr>
      <vt:lpstr>Syngas Sensitivity</vt:lpstr>
      <vt:lpstr>Propionic Acid Price Sensistivity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Title</dc:title>
  <dc:creator>Kevin Thompson</dc:creator>
  <cp:lastModifiedBy>Kevin Thompson</cp:lastModifiedBy>
  <cp:revision>646</cp:revision>
  <dcterms:created xsi:type="dcterms:W3CDTF">2011-01-17T19:27:17Z</dcterms:created>
  <dcterms:modified xsi:type="dcterms:W3CDTF">2011-04-25T23:00:23Z</dcterms:modified>
</cp:coreProperties>
</file>